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4"/>
  </p:notesMasterIdLst>
  <p:sldIdLst>
    <p:sldId id="256" r:id="rId16"/>
    <p:sldId id="266" r:id="rId17"/>
    <p:sldId id="262" r:id="rId18"/>
    <p:sldId id="260" r:id="rId19"/>
    <p:sldId id="307" r:id="rId20"/>
    <p:sldId id="306" r:id="rId21"/>
    <p:sldId id="305" r:id="rId22"/>
    <p:sldId id="317" r:id="rId23"/>
    <p:sldId id="318" r:id="rId24"/>
    <p:sldId id="322" r:id="rId25"/>
    <p:sldId id="319" r:id="rId26"/>
    <p:sldId id="323" r:id="rId27"/>
    <p:sldId id="320" r:id="rId28"/>
    <p:sldId id="267" r:id="rId29"/>
    <p:sldId id="257" r:id="rId30"/>
    <p:sldId id="316" r:id="rId31"/>
    <p:sldId id="26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0"/>
    <p:restoredTop sz="94701"/>
  </p:normalViewPr>
  <p:slideViewPr>
    <p:cSldViewPr snapToGrid="0" snapToObjects="1">
      <p:cViewPr varScale="1">
        <p:scale>
          <a:sx n="85" d="100"/>
          <a:sy n="85" d="100"/>
        </p:scale>
        <p:origin x="96" y="1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otest.net/" TargetMode="External"/><Relationship Id="rId2" Type="http://schemas.openxmlformats.org/officeDocument/2006/relationships/hyperlink" Target="https://www.distrowatch.com/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hyperlink" Target="https://aws.amazon.com/" TargetMode="External"/><Relationship Id="rId4" Type="http://schemas.openxmlformats.org/officeDocument/2006/relationships/hyperlink" Target="https://jslinux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inkeducation.com/blog/open-source-vs-closed-source-technology-lm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licenses/copyleft.en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i.org/10.1016/j.tree.2015.12.013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26" Type="http://schemas.openxmlformats.org/officeDocument/2006/relationships/image" Target="../media/image40.jpg"/><Relationship Id="rId3" Type="http://schemas.openxmlformats.org/officeDocument/2006/relationships/image" Target="../media/image20.jpg"/><Relationship Id="rId21" Type="http://schemas.openxmlformats.org/officeDocument/2006/relationships/image" Target="../media/image36.jpg"/><Relationship Id="rId34" Type="http://schemas.openxmlformats.org/officeDocument/2006/relationships/image" Target="../media/image4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5" Type="http://schemas.openxmlformats.org/officeDocument/2006/relationships/image" Target="../media/image39.jpg"/><Relationship Id="rId33" Type="http://schemas.openxmlformats.org/officeDocument/2006/relationships/image" Target="../media/image47.jpg"/><Relationship Id="rId2" Type="http://schemas.openxmlformats.org/officeDocument/2006/relationships/image" Target="../media/image19.jpg"/><Relationship Id="rId16" Type="http://schemas.openxmlformats.org/officeDocument/2006/relationships/image" Target="../media/image31.jpg"/><Relationship Id="rId20" Type="http://schemas.openxmlformats.org/officeDocument/2006/relationships/image" Target="../media/image35.jpg"/><Relationship Id="rId29" Type="http://schemas.openxmlformats.org/officeDocument/2006/relationships/image" Target="../media/image43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26.jpg"/><Relationship Id="rId24" Type="http://schemas.openxmlformats.org/officeDocument/2006/relationships/image" Target="../media/image38.jpg"/><Relationship Id="rId32" Type="http://schemas.openxmlformats.org/officeDocument/2006/relationships/image" Target="../media/image46.jpg"/><Relationship Id="rId5" Type="http://schemas.openxmlformats.org/officeDocument/2006/relationships/image" Target="../media/image21.jpg"/><Relationship Id="rId15" Type="http://schemas.openxmlformats.org/officeDocument/2006/relationships/image" Target="../media/image30.jpg"/><Relationship Id="rId23" Type="http://schemas.openxmlformats.org/officeDocument/2006/relationships/image" Target="../media/image37.jpg"/><Relationship Id="rId28" Type="http://schemas.openxmlformats.org/officeDocument/2006/relationships/image" Target="../media/image42.jpg"/><Relationship Id="rId36" Type="http://schemas.openxmlformats.org/officeDocument/2006/relationships/image" Target="../media/image5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31" Type="http://schemas.openxmlformats.org/officeDocument/2006/relationships/image" Target="../media/image45.jpg"/><Relationship Id="rId4" Type="http://schemas.openxmlformats.org/officeDocument/2006/relationships/image" Target="../media/image8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Relationship Id="rId22" Type="http://schemas.openxmlformats.org/officeDocument/2006/relationships/image" Target="../media/image18.jpg"/><Relationship Id="rId27" Type="http://schemas.openxmlformats.org/officeDocument/2006/relationships/image" Target="../media/image41.jpg"/><Relationship Id="rId30" Type="http://schemas.openxmlformats.org/officeDocument/2006/relationships/image" Target="../media/image44.jpg"/><Relationship Id="rId35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jpg"/><Relationship Id="rId18" Type="http://schemas.openxmlformats.org/officeDocument/2006/relationships/image" Target="../media/image66.jpg"/><Relationship Id="rId26" Type="http://schemas.openxmlformats.org/officeDocument/2006/relationships/image" Target="../media/image74.jpg"/><Relationship Id="rId39" Type="http://schemas.openxmlformats.org/officeDocument/2006/relationships/image" Target="../media/image87.jpg"/><Relationship Id="rId21" Type="http://schemas.openxmlformats.org/officeDocument/2006/relationships/image" Target="../media/image69.jpg"/><Relationship Id="rId34" Type="http://schemas.openxmlformats.org/officeDocument/2006/relationships/image" Target="../media/image82.jpg"/><Relationship Id="rId42" Type="http://schemas.openxmlformats.org/officeDocument/2006/relationships/image" Target="../media/image90.jpg"/><Relationship Id="rId47" Type="http://schemas.openxmlformats.org/officeDocument/2006/relationships/image" Target="../media/image95.jpg"/><Relationship Id="rId50" Type="http://schemas.openxmlformats.org/officeDocument/2006/relationships/image" Target="../media/image98.jpg"/><Relationship Id="rId55" Type="http://schemas.openxmlformats.org/officeDocument/2006/relationships/image" Target="../media/image103.jpg"/><Relationship Id="rId7" Type="http://schemas.openxmlformats.org/officeDocument/2006/relationships/image" Target="../media/image55.jpg"/><Relationship Id="rId2" Type="http://schemas.openxmlformats.org/officeDocument/2006/relationships/image" Target="../media/image51.jpg"/><Relationship Id="rId16" Type="http://schemas.openxmlformats.org/officeDocument/2006/relationships/image" Target="../media/image64.jpg"/><Relationship Id="rId20" Type="http://schemas.openxmlformats.org/officeDocument/2006/relationships/image" Target="../media/image68.jpg"/><Relationship Id="rId29" Type="http://schemas.openxmlformats.org/officeDocument/2006/relationships/image" Target="../media/image77.jpg"/><Relationship Id="rId41" Type="http://schemas.openxmlformats.org/officeDocument/2006/relationships/image" Target="../media/image89.jpg"/><Relationship Id="rId54" Type="http://schemas.openxmlformats.org/officeDocument/2006/relationships/image" Target="../media/image102.jpg"/><Relationship Id="rId62" Type="http://schemas.openxmlformats.org/officeDocument/2006/relationships/image" Target="../media/image11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24" Type="http://schemas.openxmlformats.org/officeDocument/2006/relationships/image" Target="../media/image72.jpg"/><Relationship Id="rId32" Type="http://schemas.openxmlformats.org/officeDocument/2006/relationships/image" Target="../media/image80.jpg"/><Relationship Id="rId37" Type="http://schemas.openxmlformats.org/officeDocument/2006/relationships/image" Target="../media/image85.jpg"/><Relationship Id="rId40" Type="http://schemas.openxmlformats.org/officeDocument/2006/relationships/image" Target="../media/image88.jpg"/><Relationship Id="rId45" Type="http://schemas.openxmlformats.org/officeDocument/2006/relationships/image" Target="../media/image93.jpg"/><Relationship Id="rId53" Type="http://schemas.openxmlformats.org/officeDocument/2006/relationships/image" Target="../media/image101.jpg"/><Relationship Id="rId58" Type="http://schemas.openxmlformats.org/officeDocument/2006/relationships/image" Target="../media/image106.jpg"/><Relationship Id="rId5" Type="http://schemas.openxmlformats.org/officeDocument/2006/relationships/image" Target="../media/image53.jpg"/><Relationship Id="rId15" Type="http://schemas.openxmlformats.org/officeDocument/2006/relationships/image" Target="../media/image63.jpg"/><Relationship Id="rId23" Type="http://schemas.openxmlformats.org/officeDocument/2006/relationships/image" Target="../media/image71.jpg"/><Relationship Id="rId28" Type="http://schemas.openxmlformats.org/officeDocument/2006/relationships/image" Target="../media/image76.jpg"/><Relationship Id="rId36" Type="http://schemas.openxmlformats.org/officeDocument/2006/relationships/image" Target="../media/image84.jpg"/><Relationship Id="rId49" Type="http://schemas.openxmlformats.org/officeDocument/2006/relationships/image" Target="../media/image97.jpg"/><Relationship Id="rId57" Type="http://schemas.openxmlformats.org/officeDocument/2006/relationships/image" Target="../media/image105.jpg"/><Relationship Id="rId61" Type="http://schemas.openxmlformats.org/officeDocument/2006/relationships/image" Target="../media/image109.jpg"/><Relationship Id="rId10" Type="http://schemas.openxmlformats.org/officeDocument/2006/relationships/image" Target="../media/image58.jpg"/><Relationship Id="rId19" Type="http://schemas.openxmlformats.org/officeDocument/2006/relationships/image" Target="../media/image67.jpg"/><Relationship Id="rId31" Type="http://schemas.openxmlformats.org/officeDocument/2006/relationships/image" Target="../media/image79.jpg"/><Relationship Id="rId44" Type="http://schemas.openxmlformats.org/officeDocument/2006/relationships/image" Target="../media/image92.jpg"/><Relationship Id="rId52" Type="http://schemas.openxmlformats.org/officeDocument/2006/relationships/image" Target="../media/image100.jpg"/><Relationship Id="rId60" Type="http://schemas.openxmlformats.org/officeDocument/2006/relationships/image" Target="../media/image10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Relationship Id="rId22" Type="http://schemas.openxmlformats.org/officeDocument/2006/relationships/image" Target="../media/image70.jpg"/><Relationship Id="rId27" Type="http://schemas.openxmlformats.org/officeDocument/2006/relationships/image" Target="../media/image75.jpg"/><Relationship Id="rId30" Type="http://schemas.openxmlformats.org/officeDocument/2006/relationships/image" Target="../media/image78.jpg"/><Relationship Id="rId35" Type="http://schemas.openxmlformats.org/officeDocument/2006/relationships/image" Target="../media/image83.jpg"/><Relationship Id="rId43" Type="http://schemas.openxmlformats.org/officeDocument/2006/relationships/image" Target="../media/image91.jpg"/><Relationship Id="rId48" Type="http://schemas.openxmlformats.org/officeDocument/2006/relationships/image" Target="../media/image96.jpg"/><Relationship Id="rId56" Type="http://schemas.openxmlformats.org/officeDocument/2006/relationships/image" Target="../media/image104.jpg"/><Relationship Id="rId8" Type="http://schemas.openxmlformats.org/officeDocument/2006/relationships/image" Target="../media/image56.jpg"/><Relationship Id="rId51" Type="http://schemas.openxmlformats.org/officeDocument/2006/relationships/image" Target="../media/image99.jpg"/><Relationship Id="rId3" Type="http://schemas.openxmlformats.org/officeDocument/2006/relationships/image" Target="../media/image11.jpg"/><Relationship Id="rId12" Type="http://schemas.openxmlformats.org/officeDocument/2006/relationships/image" Target="../media/image60.jpg"/><Relationship Id="rId17" Type="http://schemas.openxmlformats.org/officeDocument/2006/relationships/image" Target="../media/image65.jpg"/><Relationship Id="rId25" Type="http://schemas.openxmlformats.org/officeDocument/2006/relationships/image" Target="../media/image73.jpg"/><Relationship Id="rId33" Type="http://schemas.openxmlformats.org/officeDocument/2006/relationships/image" Target="../media/image81.jpg"/><Relationship Id="rId38" Type="http://schemas.openxmlformats.org/officeDocument/2006/relationships/image" Target="../media/image86.jpg"/><Relationship Id="rId46" Type="http://schemas.openxmlformats.org/officeDocument/2006/relationships/image" Target="../media/image94.jpg"/><Relationship Id="rId59" Type="http://schemas.openxmlformats.org/officeDocument/2006/relationships/image" Target="../media/image10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iki.lpi.org/wiki/Linux_Essentials_Objectives_V1.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lpi.org/wiki/Linux_Essentials_Objectives_V1.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polici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7862432" cy="2387600"/>
          </a:xfrm>
        </p:spPr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 The Linux Community and a Career in Open Source</a:t>
            </a:r>
            <a:endParaRPr lang="en-US" sz="8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Prepare for the LPI Linux Essentials Certification Exam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Session for Sunday, August 15,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B06D-D034-4841-A681-DEB3B137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1.1 Linux Evolution and Popular Operating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5BCD-2E67-47D2-B541-5A23F3AE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2E776-4210-458D-9A20-FCAEC9C89789}"/>
              </a:ext>
            </a:extLst>
          </p:cNvPr>
          <p:cNvSpPr txBox="1"/>
          <p:nvPr/>
        </p:nvSpPr>
        <p:spPr>
          <a:xfrm>
            <a:off x="474828" y="759458"/>
            <a:ext cx="55068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Embedded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Systems enclosed in products, of special purpose, and stored on a chip</a:t>
            </a:r>
          </a:p>
          <a:p>
            <a:pPr lvl="1"/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5151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 workload running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Clouds are where applications run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Software/hardware used to build cloud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Leverages virtualization/containerization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Very flexible in meeting demand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Pay as you go (typically)</a:t>
            </a:r>
          </a:p>
          <a:p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https://www.distrowatch.com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https://distrotest.net/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https://jslinux.org/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https://aws.amazon.com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26" name="Picture 2" descr="embedded operating system">
            <a:extLst>
              <a:ext uri="{FF2B5EF4-FFF2-40B4-BE49-F238E27FC236}">
                <a16:creationId xmlns:a16="http://schemas.microsoft.com/office/drawing/2014/main" id="{58310F28-B804-44FF-9936-15F622B16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71" y="2239673"/>
            <a:ext cx="3697204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12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9C45-64D9-4C53-A7D2-0B83C2D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1.2 Major Open-Source Applications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D680-227A-4BC5-92B1-8E0465CB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E1874C-CC08-41FA-AE89-A6BE7B48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982450"/>
            <a:ext cx="5786200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29BBB9-A187-4541-B64C-8030F9A1A33D}"/>
              </a:ext>
            </a:extLst>
          </p:cNvPr>
          <p:cNvSpPr txBox="1"/>
          <p:nvPr/>
        </p:nvSpPr>
        <p:spPr>
          <a:xfrm>
            <a:off x="474828" y="1054733"/>
            <a:ext cx="54687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Open vs. Closed [9]</a:t>
            </a:r>
            <a:endParaRPr 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Open-Source Software: source code made freely available and may be freely redistributed and modified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Closed-Source Software: source code is NOT shared nor is redistributable; a.k.a., proprietary software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Android vs. 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Development Languages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C, Python, Java, Rust,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Package Management/Repos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 Hat: rpm + yum,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dnf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Debian: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dpkg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+ apt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Slackware: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pacman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zypper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A0FD-8F6E-4495-B747-DE0D24FFF77E}"/>
              </a:ext>
            </a:extLst>
          </p:cNvPr>
          <p:cNvSpPr txBox="1"/>
          <p:nvPr/>
        </p:nvSpPr>
        <p:spPr>
          <a:xfrm>
            <a:off x="867686" y="5920592"/>
            <a:ext cx="741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[9] </a:t>
            </a:r>
            <a:r>
              <a:rPr lang="en-US" sz="12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eThink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“Open-Source LMS Vs. Closed-Source: What’s The Difference?,” </a:t>
            </a:r>
            <a:r>
              <a:rPr lang="en-US" sz="12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EThink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| Hosted </a:t>
            </a:r>
            <a:r>
              <a:rPr lang="en-US" sz="12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Moodle</a:t>
            </a:r>
            <a:r>
              <a:rPr lang="en-US" sz="1200" b="0" i="1" baseline="300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TM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&amp; Totara LMS, 18-Sep-2017. [Online]. Available: 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https://ethinkeducation.com/blog/open-source-vs-closed-source-technology-lms/</a:t>
            </a:r>
            <a:r>
              <a:rPr lang="en-US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0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en Source Licenses Explained">
            <a:extLst>
              <a:ext uri="{FF2B5EF4-FFF2-40B4-BE49-F238E27FC236}">
                <a16:creationId xmlns:a16="http://schemas.microsoft.com/office/drawing/2014/main" id="{5A39619B-1DEF-4C3A-993B-D5175E5B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11" y="2302932"/>
            <a:ext cx="5795805" cy="289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DC603-B9C2-4A56-A6A7-9690DCB3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1.3 Open-Source Software and Licensing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F51F5-3C41-4BEB-906B-24BAAABE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7C6C2-09B1-4BE2-A35C-82D26BFEE400}"/>
              </a:ext>
            </a:extLst>
          </p:cNvPr>
          <p:cNvSpPr txBox="1"/>
          <p:nvPr/>
        </p:nvSpPr>
        <p:spPr>
          <a:xfrm>
            <a:off x="59978" y="507332"/>
            <a:ext cx="57569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GNU General Public License (GPL)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GNU/Richard Stallman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Copyleft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[10] (basically all rights remain intact)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full source code and all rights to modify and distribute the entire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792EB-F154-42D2-A065-FC5789721AE8}"/>
              </a:ext>
            </a:extLst>
          </p:cNvPr>
          <p:cNvSpPr txBox="1"/>
          <p:nvPr/>
        </p:nvSpPr>
        <p:spPr>
          <a:xfrm>
            <a:off x="59978" y="1892975"/>
            <a:ext cx="595029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Apache License (ASF)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allows you to freely use, modify, and distribute any Apache licensed product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grants patents rights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4AB76-35EB-43C8-855F-CE9657B2B970}"/>
              </a:ext>
            </a:extLst>
          </p:cNvPr>
          <p:cNvSpPr txBox="1"/>
          <p:nvPr/>
        </p:nvSpPr>
        <p:spPr>
          <a:xfrm>
            <a:off x="59978" y="3124081"/>
            <a:ext cx="603602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Berkeley Software Distribution (BSD) License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may freely modify/distribute source code but must retain a copy of the copyright notice, list of conditions, and a disclaimer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contains an advertising clause and a non-endorsement clause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578F3-5D69-478F-97BB-35B65E64F4B0}"/>
              </a:ext>
            </a:extLst>
          </p:cNvPr>
          <p:cNvSpPr txBox="1"/>
          <p:nvPr/>
        </p:nvSpPr>
        <p:spPr>
          <a:xfrm>
            <a:off x="59978" y="4833662"/>
            <a:ext cx="595029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Massachusetts Institute of Tech (MIT) License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permissive free software licenses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 whatever you want with source code IF you add a copy of the original MIT license and copyright notice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73179-21DE-49ED-9F44-2A74EF3A4E78}"/>
              </a:ext>
            </a:extLst>
          </p:cNvPr>
          <p:cNvSpPr txBox="1"/>
          <p:nvPr/>
        </p:nvSpPr>
        <p:spPr>
          <a:xfrm>
            <a:off x="852200" y="6027502"/>
            <a:ext cx="74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[10] The GNU Project, “What Is Copyleft?,” Free Software Foundation, 15-Dec-2018.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https://www.gnu.org/licenses/copyleft.en.html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8664-0F5D-43D9-9C0A-3CB1B5F2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1.4 ICT [11]</a:t>
            </a:r>
            <a:r>
              <a:rPr lang="en-US" sz="3200" baseline="30000" dirty="0"/>
              <a:t> </a:t>
            </a:r>
            <a:r>
              <a:rPr lang="en-US" sz="3200" dirty="0"/>
              <a:t>Skills and Working in Linux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3647-1CD0-418F-8366-AF01E478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BC3CD-2144-4A6B-983F-802F9EA42C20}"/>
              </a:ext>
            </a:extLst>
          </p:cNvPr>
          <p:cNvSpPr txBox="1"/>
          <p:nvPr/>
        </p:nvSpPr>
        <p:spPr>
          <a:xfrm>
            <a:off x="447675" y="777023"/>
            <a:ext cx="544512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Desktop skills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technology in everyday tasks: sending an email, attending a video conference, searching the Internet,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Rubik"/>
              </a:rPr>
              <a:t> user-facing security/privacy issues</a:t>
            </a:r>
            <a:r>
              <a:rPr lang="en-US" b="0" i="0" dirty="0">
                <a:solidFill>
                  <a:srgbClr val="222222"/>
                </a:solidFill>
                <a:effectLst/>
                <a:latin typeface="Rubik"/>
              </a:rPr>
              <a:t> </a:t>
            </a:r>
            <a:endParaRPr lang="en-US" b="0" i="0" dirty="0">
              <a:solidFill>
                <a:srgbClr val="2224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AE800-75C2-48D8-8FB3-516B780E0C28}"/>
              </a:ext>
            </a:extLst>
          </p:cNvPr>
          <p:cNvSpPr txBox="1"/>
          <p:nvPr/>
        </p:nvSpPr>
        <p:spPr>
          <a:xfrm>
            <a:off x="1000125" y="6080977"/>
            <a:ext cx="7181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[11] M. R.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Gillings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Hilbert, and D. J. Kemp, “Information in the Biosphere: Biological and Digital Worlds,” Trends in Ecology &amp; Evolution, vol. 31, no. 3, pp. 180–189, 2016,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10.1016/j.tree.2015.12.013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104" name="Picture 8" descr="Advantages of Cloud Computing">
            <a:extLst>
              <a:ext uri="{FF2B5EF4-FFF2-40B4-BE49-F238E27FC236}">
                <a16:creationId xmlns:a16="http://schemas.microsoft.com/office/drawing/2014/main" id="{4EA27DCD-D280-4C5F-962F-7F88E33A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71" y="1667648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855475-5BEB-4288-BA2A-15007163DA03}"/>
              </a:ext>
            </a:extLst>
          </p:cNvPr>
          <p:cNvSpPr txBox="1"/>
          <p:nvPr/>
        </p:nvSpPr>
        <p:spPr>
          <a:xfrm>
            <a:off x="447675" y="231249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Getting to the command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terminal, what else?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your shell, your history, your path, your data</a:t>
            </a:r>
            <a:endParaRPr lang="en-US" b="0" i="0" dirty="0">
              <a:solidFill>
                <a:srgbClr val="2224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2A2F7-D691-4CEE-A497-E8B9BA591383}"/>
              </a:ext>
            </a:extLst>
          </p:cNvPr>
          <p:cNvSpPr txBox="1"/>
          <p:nvPr/>
        </p:nvSpPr>
        <p:spPr>
          <a:xfrm>
            <a:off x="447675" y="3343493"/>
            <a:ext cx="544512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Industry uses of Linux, cloud computing, and virtualization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1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Infrastructure as a Service</a:t>
            </a: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 (IaaS) offerings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422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 “</a:t>
            </a: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ready to run” popular Linux distros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422"/>
                </a:solidFill>
                <a:latin typeface="open sans" panose="020B0606030504020204" pitchFamily="34" charset="0"/>
                <a:cs typeface="Calibri" panose="020F0502020204030204" pitchFamily="34" charset="0"/>
              </a:rPr>
              <a:t> customized versions of Linux</a:t>
            </a:r>
            <a:endParaRPr lang="en-US" b="0" i="0" dirty="0">
              <a:solidFill>
                <a:srgbClr val="2224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7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6981" y="717442"/>
            <a:ext cx="5173649" cy="612885"/>
          </a:xfrm>
        </p:spPr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7193" y="1023884"/>
            <a:ext cx="5173649" cy="3556756"/>
          </a:xfrm>
        </p:spPr>
        <p:txBody>
          <a:bodyPr>
            <a:normAutofit/>
          </a:bodyPr>
          <a:lstStyle/>
          <a:p>
            <a:r>
              <a:rPr lang="en-US" sz="2400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3B50F-3DBF-4133-940A-B023BD5B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444961"/>
            <a:ext cx="1597280" cy="19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4458-D971-4B83-9921-69A47C7A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5706-64B0-438F-8600-A417BB4E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CAB4D-80AE-4DF1-949A-7BD071E99605}"/>
              </a:ext>
            </a:extLst>
          </p:cNvPr>
          <p:cNvSpPr txBox="1"/>
          <p:nvPr/>
        </p:nvSpPr>
        <p:spPr>
          <a:xfrm>
            <a:off x="189567" y="62136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Linux has 3 basic file types</a:t>
            </a: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Ordinary/regular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A3A3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solidFill>
                <a:srgbClr val="3A3A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A3A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5B00A-2EF1-47F1-9FB2-29E237790DB7}"/>
              </a:ext>
            </a:extLst>
          </p:cNvPr>
          <p:cNvSpPr txBox="1"/>
          <p:nvPr/>
        </p:nvSpPr>
        <p:spPr>
          <a:xfrm>
            <a:off x="150056" y="3063406"/>
            <a:ext cx="61750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Special files </a:t>
            </a:r>
            <a:r>
              <a:rPr lang="en-US" b="1" i="1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communicate or point</a:t>
            </a:r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files with device drivers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 files via unbuffered serial access with system hardware (1 character at a time)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ipes/named pipes for inter-process comms, connecting the output of one process to the input of another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ocket files to transfer data and information between processes running in different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symbolic links reference </a:t>
            </a:r>
            <a:r>
              <a:rPr lang="en-US" b="0" i="0" u="sng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 (think of these links as “pointing” to other files like directories or regular files)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527FD-2F41-4B27-AACD-3DE202666EDA}"/>
              </a:ext>
            </a:extLst>
          </p:cNvPr>
          <p:cNvSpPr txBox="1"/>
          <p:nvPr/>
        </p:nvSpPr>
        <p:spPr>
          <a:xfrm>
            <a:off x="189567" y="1967192"/>
            <a:ext cx="617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Directories </a:t>
            </a:r>
            <a:r>
              <a:rPr lang="en-US" b="1" i="1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 ordinary and other special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organized in a hierarchy starting from the root (/) directory</a:t>
            </a:r>
          </a:p>
        </p:txBody>
      </p:sp>
    </p:spTree>
    <p:extLst>
      <p:ext uri="{BB962C8B-B14F-4D97-AF65-F5344CB8AC3E}">
        <p14:creationId xmlns:p14="http://schemas.microsoft.com/office/powerpoint/2010/main" val="26549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Topics/Weightings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LPI Retake Policy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6458" y="641242"/>
            <a:ext cx="5451613" cy="61288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the Linux Essentials v1.6 [1]</a:t>
            </a:r>
            <a:br>
              <a:rPr lang="en-US" sz="3200" baseline="30000" dirty="0">
                <a:solidFill>
                  <a:schemeClr val="tx2"/>
                </a:solidFill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7094423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(with 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Minimum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Ex: If an objective has a weight of 4, there will be [2]</a:t>
            </a:r>
            <a:r>
              <a:rPr lang="en-US" sz="2000" baseline="30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questions on the exam related to that 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5" y="1903572"/>
            <a:ext cx="2133119" cy="3082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773430" y="5875884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Linux Professional Institute, “Linux Professional Institute Linux Essentials,” Linux Professional Institute, 21-Oct-2018. [Online]. 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 [3]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/>
              <a:t>Finding Your Way on a Linux System</a:t>
            </a:r>
          </a:p>
          <a:p>
            <a:r>
              <a:rPr lang="en-US" sz="2400" dirty="0"/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59" y="1906443"/>
            <a:ext cx="2341707" cy="23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5F68D-3073-4353-B5F4-21580F096100}"/>
              </a:ext>
            </a:extLst>
          </p:cNvPr>
          <p:cNvSpPr txBox="1"/>
          <p:nvPr/>
        </p:nvSpPr>
        <p:spPr>
          <a:xfrm>
            <a:off x="745460" y="6056116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745460" y="6056116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29783"/>
              </p:ext>
            </p:extLst>
          </p:nvPr>
        </p:nvGraphicFramePr>
        <p:xfrm>
          <a:off x="576580" y="641240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[4]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7014AAB-68FC-40D6-BB3A-ACF62ADB69F5}"/>
              </a:ext>
            </a:extLst>
          </p:cNvPr>
          <p:cNvSpPr/>
          <p:nvPr/>
        </p:nvSpPr>
        <p:spPr>
          <a:xfrm>
            <a:off x="2295525" y="533399"/>
            <a:ext cx="2558490" cy="1150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AE6F6-E8AE-4DA2-AA8B-B22BB3534974}"/>
              </a:ext>
            </a:extLst>
          </p:cNvPr>
          <p:cNvSpPr/>
          <p:nvPr/>
        </p:nvSpPr>
        <p:spPr>
          <a:xfrm>
            <a:off x="567193" y="1942608"/>
            <a:ext cx="665194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weight of “1” equates to 1 exam question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268" y="641242"/>
            <a:ext cx="5173649" cy="612885"/>
          </a:xfrm>
        </p:spPr>
        <p:txBody>
          <a:bodyPr/>
          <a:lstStyle/>
          <a:p>
            <a:r>
              <a:rPr lang="en-US" dirty="0"/>
              <a:t>LPI Exam Re-Take Policy [5]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754380" y="6101956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6" y="641242"/>
            <a:ext cx="5800724" cy="34640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1.1 Linux Evolution and Popular Operating Systems </a:t>
            </a:r>
            <a:br>
              <a:rPr lang="en-US" sz="2400" dirty="0"/>
            </a:br>
            <a:r>
              <a:rPr lang="en-US" sz="2400" dirty="0"/>
              <a:t>1.2 Major Open-Source Applications</a:t>
            </a:r>
            <a:br>
              <a:rPr lang="en-US" sz="2400" dirty="0"/>
            </a:br>
            <a:r>
              <a:rPr lang="en-US" sz="2400" dirty="0"/>
              <a:t>1.3 Open-Source Software and Licensing</a:t>
            </a:r>
            <a:br>
              <a:rPr lang="en-US" sz="2400" dirty="0"/>
            </a:br>
            <a:r>
              <a:rPr lang="en-US" sz="2400" dirty="0"/>
              <a:t>1.4 ICT Skills and Working in Linux [6]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736900"/>
            <a:ext cx="5716586" cy="3926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2, 2, 1, 2 (7 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Distros, Embedded Systems, Linux in the Cloud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Desktop/Server applications, Development languages, Package management tools and repos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Open-source philosophy, licensing, Free Software Foundation (FSF), Open-Source Initiative (OSI)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Desktop skills, Getting to the command line, Industry uses of Linux, cloud computing and virtualization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Tux Gnu Linux Penguin Free Transparent Image HD PNG Image">
            <a:extLst>
              <a:ext uri="{FF2B5EF4-FFF2-40B4-BE49-F238E27FC236}">
                <a16:creationId xmlns:a16="http://schemas.microsoft.com/office/drawing/2014/main" id="{A603BD61-7B96-45BB-8486-9FBF96BA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65" y="2787437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753386" y="6123002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6" y="641242"/>
            <a:ext cx="5800724" cy="34640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1.1 Linux Evolution and Popular Operating Systems </a:t>
            </a:r>
            <a:br>
              <a:rPr lang="en-US" sz="2400" dirty="0"/>
            </a:br>
            <a:r>
              <a:rPr lang="en-US" sz="2400" dirty="0"/>
              <a:t>1.2 Major Open-Source Applications</a:t>
            </a:r>
            <a:br>
              <a:rPr lang="en-US" sz="2400" dirty="0"/>
            </a:br>
            <a:r>
              <a:rPr lang="en-US" sz="2400" dirty="0"/>
              <a:t>1.3 Open-Source Software and Licensing</a:t>
            </a:r>
            <a:br>
              <a:rPr lang="en-US" sz="2400" dirty="0"/>
            </a:br>
            <a:r>
              <a:rPr lang="en-US" sz="2400" dirty="0"/>
              <a:t>1.4 ICT Skills and Working in Linux [7]</a:t>
            </a:r>
            <a:endParaRPr lang="en-US" sz="4000" baseline="30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615462"/>
            <a:ext cx="5716586" cy="53110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2, 2, 1, 2 (7)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 used, terms, and utilities:</a:t>
            </a: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Debian, Ubuntu (LTS), CentOS, openSUSE, Red Hat, SUSE, Linux Mint, Scientific Linux, Raspberry Pi, Raspbian, Android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OpenOffice.org, LibreOffice, Thunderbird, Firefox, GIMP, Next/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wnCloud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Apache, NGINX, MariaDB, MySQL, NFS, Samba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C, Java, JavaScript, Perl, shell, Python, PHP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dpkg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apt-get, rpm, yum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Copyleft, Permissive, GPL, BSD, Creative Commons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 Software, FOSS, FLOSS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a browser, configuration options, searching the web, saving content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Terminal and console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Passwords, Privacy issues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Open-source apps in presentations and 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DEE85-7930-4193-A1AE-5DD172E7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8" y="2797901"/>
            <a:ext cx="1466141" cy="2118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86875-0A59-41EB-BE37-E2F9CD28ED8B}"/>
              </a:ext>
            </a:extLst>
          </p:cNvPr>
          <p:cNvSpPr txBox="1"/>
          <p:nvPr/>
        </p:nvSpPr>
        <p:spPr>
          <a:xfrm>
            <a:off x="753386" y="6123002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[7]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D01F03A-4259-402F-9434-806484CF90BC}"/>
              </a:ext>
            </a:extLst>
          </p:cNvPr>
          <p:cNvSpPr/>
          <p:nvPr/>
        </p:nvSpPr>
        <p:spPr>
          <a:xfrm rot="10800000">
            <a:off x="3171032" y="741457"/>
            <a:ext cx="1275644" cy="2902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C8C8-7655-441D-8F63-D84E65D9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1.1 Linux Evolution and Popular Operating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84E1D-8AF9-4821-A7AF-9F2A9B14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1991 &#10;1992 &#10;1993 &#10;Slackware &#10;rasil &#10;LST &#10;1994 &#10;S.u.S.E &#10;1995 &#10;1996 &#10;Caldera &#10;1997 &#10;1998 &#10;Stam &#10;1999 &#10;Linux distro &#10;timeline &#10;Wrsion 7.2 by NPIJ (nonplusx@gmail.com) &#10;For the latest version. visit kde.files.org &#10;Feel tree to modify and spread. Mail me for &#10;updates. corrections and source flw/zf files &#10;Based on •Linea del tiempo Distribuciones &#10;Linux&quot; by A Sandoval (microteknologias.cl) &#10;Additional info: d•strowatchxom/wikipedia.org &#10;2000 &#10;Libr anet &#10;Storm &#10;Vector &#10;Enoch &#10;2001 &#10;Astaro &#10;Sorcerer &#10;CRUX &#10;2002 &#10;Lindows &#10;LinEx &#10;Xandros &#10;Puppy &#10;Source Ma &#10;Lunar &#10;Gent00 &#10;GNU/Linux &#10;TAMU &#10;MCC Interim &#10;Y &#10;2003 &#10;KNOPPI &#10;Yo &#10;Ark &#10;Co nectiva &#10;Ma &#10;ra e &#10;Rock Linux &#10;Linux From Scratch &#10;ne:bolic &#10;RedrnorA.• &#10;oris• &#10;Virtual ">
            <a:extLst>
              <a:ext uri="{FF2B5EF4-FFF2-40B4-BE49-F238E27FC236}">
                <a16:creationId xmlns:a16="http://schemas.microsoft.com/office/drawing/2014/main" id="{B517E8F7-3DFD-4F64-9981-0CCCD6FB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896196-1824-4F3B-AD32-BC9D532E7070}"/>
              </a:ext>
            </a:extLst>
          </p:cNvPr>
          <p:cNvSpPr/>
          <p:nvPr/>
        </p:nvSpPr>
        <p:spPr>
          <a:xfrm>
            <a:off x="2047876" y="365760"/>
            <a:ext cx="9605296" cy="19146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DEBIAN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ECD2D-4FCB-4F0A-A21E-8B9E622AC4FC}"/>
              </a:ext>
            </a:extLst>
          </p:cNvPr>
          <p:cNvSpPr/>
          <p:nvPr/>
        </p:nvSpPr>
        <p:spPr>
          <a:xfrm>
            <a:off x="2119563" y="5176587"/>
            <a:ext cx="9533608" cy="4476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RED HAT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A6138-9521-4B82-8653-45EEBBE5A001}"/>
              </a:ext>
            </a:extLst>
          </p:cNvPr>
          <p:cNvSpPr/>
          <p:nvPr/>
        </p:nvSpPr>
        <p:spPr>
          <a:xfrm>
            <a:off x="979293" y="2896584"/>
            <a:ext cx="10673878" cy="55798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SLACKWARE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EADF3B-C927-48E7-881C-B9144E584C88}"/>
              </a:ext>
            </a:extLst>
          </p:cNvPr>
          <p:cNvSpPr/>
          <p:nvPr/>
        </p:nvSpPr>
        <p:spPr>
          <a:xfrm>
            <a:off x="7800974" y="3823072"/>
            <a:ext cx="3852197" cy="55798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708A3-4694-412C-8362-D95893975941}"/>
              </a:ext>
            </a:extLst>
          </p:cNvPr>
          <p:cNvSpPr txBox="1"/>
          <p:nvPr/>
        </p:nvSpPr>
        <p:spPr>
          <a:xfrm>
            <a:off x="44830" y="5806666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A. Lundqvist, D.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Rodic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Mustafa, M.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Herdiansyah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F.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Loli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“GNU/Linux Distributions Timeline v20.10,” Wikipedia, 25-Oct-2020.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https://upload.wikimedia.org/wikipedia/commons/1/1b/Linux_Distribution_Timeline.svg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6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9" grpId="0" animBg="1"/>
    </p:bldLst>
  </p:timing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9803</TotalTime>
  <Words>1796</Words>
  <Application>Microsoft Office PowerPoint</Application>
  <PresentationFormat>Widescreen</PresentationFormat>
  <Paragraphs>215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Arial</vt:lpstr>
      <vt:lpstr>Calibri</vt:lpstr>
      <vt:lpstr>open sans</vt:lpstr>
      <vt:lpstr>Rubik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1: The Linux Community and a Career in Open Source</vt:lpstr>
      <vt:lpstr>PowerPoint Presentation</vt:lpstr>
      <vt:lpstr>About the Linux Essentials v1.6 [1]  </vt:lpstr>
      <vt:lpstr>5 Exam Domains [3]</vt:lpstr>
      <vt:lpstr>Exam Topics/Weightings</vt:lpstr>
      <vt:lpstr>LPI Exam Re-Take Policy [5]</vt:lpstr>
      <vt:lpstr>1.1 Linux Evolution and Popular Operating Systems  1.2 Major Open-Source Applications 1.3 Open-Source Software and Licensing 1.4 ICT Skills and Working in Linux [6]</vt:lpstr>
      <vt:lpstr>1.1 Linux Evolution and Popular Operating Systems  1.2 Major Open-Source Applications 1.3 Open-Source Software and Licensing 1.4 ICT Skills and Working in Linux [7]</vt:lpstr>
      <vt:lpstr>1.1 Linux Evolution and Popular Operating Systems</vt:lpstr>
      <vt:lpstr>1.1 Linux Evolution and Popular Operating Systems</vt:lpstr>
      <vt:lpstr>1.2 Major Open-Source Applications </vt:lpstr>
      <vt:lpstr>1.3 Open-Source Software and Licensing</vt:lpstr>
      <vt:lpstr>1.4 ICT [11] Skills and Working in Linux</vt:lpstr>
      <vt:lpstr>Let’s Do Some Demos!</vt:lpstr>
      <vt:lpstr>What Questions Do you Have for Me?</vt:lpstr>
      <vt:lpstr>Backup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92</cp:revision>
  <dcterms:created xsi:type="dcterms:W3CDTF">2021-06-27T13:01:38Z</dcterms:created>
  <dcterms:modified xsi:type="dcterms:W3CDTF">2021-08-15T14:40:03Z</dcterms:modified>
</cp:coreProperties>
</file>